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9" r:id="rId4"/>
    <p:sldId id="267" r:id="rId5"/>
    <p:sldId id="261" r:id="rId6"/>
    <p:sldId id="269" r:id="rId7"/>
    <p:sldId id="268" r:id="rId8"/>
    <p:sldId id="263" r:id="rId9"/>
    <p:sldId id="262" r:id="rId10"/>
    <p:sldId id="264" r:id="rId11"/>
    <p:sldId id="270" r:id="rId12"/>
    <p:sldId id="271" r:id="rId13"/>
    <p:sldId id="273" r:id="rId14"/>
    <p:sldId id="272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Delabre" initials="RD" lastIdx="40" clrIdx="0">
    <p:extLst>
      <p:ext uri="{19B8F6BF-5375-455C-9EA6-DF929625EA0E}">
        <p15:presenceInfo xmlns:p15="http://schemas.microsoft.com/office/powerpoint/2012/main" userId="R Delabre" providerId="None"/>
      </p:ext>
    </p:extLst>
  </p:cmAuthor>
  <p:cmAuthor id="2" name="Stéphane Morel" initials="SM" lastIdx="1" clrIdx="1">
    <p:extLst>
      <p:ext uri="{19B8F6BF-5375-455C-9EA6-DF929625EA0E}">
        <p15:presenceInfo xmlns:p15="http://schemas.microsoft.com/office/powerpoint/2012/main" userId="S-1-5-21-2020740770-628634909-1897138802-9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1231" autoAdjust="0"/>
  </p:normalViewPr>
  <p:slideViewPr>
    <p:cSldViewPr>
      <p:cViewPr varScale="1">
        <p:scale>
          <a:sx n="69" d="100"/>
          <a:sy n="69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B3C0CBE-6497-4D5B-A116-F57237C46587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4EED739-CAC6-4F24-AAF0-00C77C131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8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BC443E4-D4C6-4545-A5E8-3491B766BD8E}" type="datetimeFigureOut">
              <a:rPr lang="fr-FR" smtClean="0"/>
              <a:t>21/07/2018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42C5037-A74A-4786-9C8F-114957CF3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6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I’m a research officer working in</a:t>
            </a:r>
            <a:r>
              <a:rPr lang="en-US" baseline="0" noProof="0" dirty="0"/>
              <a:t> the community research team of AIDES association in France, mostly on PrEP trials and studies and with MSM.</a:t>
            </a:r>
          </a:p>
          <a:p>
            <a:endParaRPr lang="en-US" baseline="0" noProof="0" dirty="0"/>
          </a:p>
          <a:p>
            <a:r>
              <a:rPr lang="en-US" baseline="0" noProof="0" dirty="0"/>
              <a:t>So everything I will tell you during this presentation comes from the experience of our sexual health peer counselor team or directly from prep users I see as being myself a sexual health peer counselor.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6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/>
            <a:r>
              <a:rPr lang="en-US" altLang="en-US" dirty="0">
                <a:ea typeface="Roboto Bk" pitchFamily="2" charset="0"/>
              </a:rPr>
              <a:t>PW accompany people in complex sexual health pathways, through the creation of friendly health professional networks and based on local diagnostics of communities’ needs</a:t>
            </a:r>
          </a:p>
          <a:p>
            <a:pPr defTabSz="882213"/>
            <a:endParaRPr lang="en-US" altLang="en-US" dirty="0">
              <a:ea typeface="Roboto Bk" pitchFamily="2" charset="0"/>
            </a:endParaRPr>
          </a:p>
          <a:p>
            <a:pPr defTabSz="882213"/>
            <a:r>
              <a:rPr lang="en-US" altLang="en-US" dirty="0">
                <a:ea typeface="Roboto Bk" pitchFamily="2" charset="0"/>
              </a:rPr>
              <a:t>The App system is designed to </a:t>
            </a:r>
            <a:r>
              <a:rPr lang="en-US" altLang="en-US" dirty="0" err="1">
                <a:ea typeface="Roboto Bk" pitchFamily="2" charset="0"/>
              </a:rPr>
              <a:t>adress</a:t>
            </a:r>
            <a:r>
              <a:rPr lang="en-US" altLang="en-US" dirty="0">
                <a:ea typeface="Roboto Bk" pitchFamily="2" charset="0"/>
              </a:rPr>
              <a:t> </a:t>
            </a:r>
            <a:r>
              <a:rPr lang="en-US" altLang="en-US" b="1" dirty="0">
                <a:ea typeface="Roboto Bk" pitchFamily="2" charset="0"/>
              </a:rPr>
              <a:t>STI’s screening, PrEP, partner notification</a:t>
            </a:r>
            <a:endParaRPr lang="en-US" altLang="en-US" dirty="0">
              <a:ea typeface="Roboto Bk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64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en-US" altLang="en-US" b="1" dirty="0">
                <a:latin typeface="Roboto Bk" pitchFamily="2" charset="0"/>
                <a:ea typeface="Roboto Bk" pitchFamily="2" charset="0"/>
              </a:rPr>
              <a:t>As advocates, there’s still a lot of actions to undertake.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165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/>
            <a:r>
              <a:rPr lang="en-US" altLang="en-US" b="1" dirty="0">
                <a:latin typeface="Roboto Bk" pitchFamily="2" charset="0"/>
                <a:ea typeface="Roboto Bk" pitchFamily="2" charset="0"/>
              </a:rPr>
              <a:t>So, to sum up, we need an integrated system that</a:t>
            </a:r>
            <a:r>
              <a:rPr lang="en-US" altLang="en-US" b="1" baseline="0" dirty="0">
                <a:latin typeface="Roboto Bk" pitchFamily="2" charset="0"/>
                <a:ea typeface="Roboto Bk" pitchFamily="2" charset="0"/>
              </a:rPr>
              <a:t> facilitates STI testing and access to sexual health for PLWHIV and HIV- people out of </a:t>
            </a:r>
            <a:r>
              <a:rPr lang="en-US" altLang="en-US" b="1" baseline="0" dirty="0" err="1">
                <a:latin typeface="Roboto Bk" pitchFamily="2" charset="0"/>
                <a:ea typeface="Roboto Bk" pitchFamily="2" charset="0"/>
              </a:rPr>
              <a:t>PrEP.</a:t>
            </a: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defTabSz="914326"/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defTabSz="914326"/>
            <a:r>
              <a:rPr lang="en-US" altLang="en-US" b="1" dirty="0">
                <a:latin typeface="Roboto Bk" pitchFamily="2" charset="0"/>
                <a:ea typeface="Roboto Bk" pitchFamily="2" charset="0"/>
              </a:rPr>
              <a:t>We have to</a:t>
            </a:r>
            <a:r>
              <a:rPr lang="en-US" altLang="en-US" b="1" baseline="0" dirty="0">
                <a:latin typeface="Roboto Bk" pitchFamily="2" charset="0"/>
                <a:ea typeface="Roboto Bk" pitchFamily="2" charset="0"/>
              </a:rPr>
              <a:t> be careful not to drive our communities toward moral panic due to public health concern to find adequate answers to STIs.</a:t>
            </a:r>
          </a:p>
          <a:p>
            <a:pPr defTabSz="914326"/>
            <a:endParaRPr lang="en-US" altLang="en-US" b="1" baseline="0" dirty="0">
              <a:latin typeface="Roboto Bk" pitchFamily="2" charset="0"/>
              <a:ea typeface="Roboto Bk" pitchFamily="2" charset="0"/>
            </a:endParaRPr>
          </a:p>
          <a:p>
            <a:pPr defTabSz="914326"/>
            <a:r>
              <a:rPr lang="en-US" altLang="en-US" b="1" baseline="0" dirty="0">
                <a:latin typeface="Roboto Bk" pitchFamily="2" charset="0"/>
                <a:ea typeface="Roboto Bk" pitchFamily="2" charset="0"/>
              </a:rPr>
              <a:t>I read and hear of an increased number of people experiencing pressure to go back to absolute condom use due to the emerging risk of resistant </a:t>
            </a:r>
            <a:r>
              <a:rPr lang="en-US" altLang="en-US" b="1" baseline="0" dirty="0" err="1">
                <a:latin typeface="Roboto Bk" pitchFamily="2" charset="0"/>
                <a:ea typeface="Roboto Bk" pitchFamily="2" charset="0"/>
              </a:rPr>
              <a:t>bacterias</a:t>
            </a:r>
            <a:r>
              <a:rPr lang="en-US" altLang="en-US" b="1" baseline="0" dirty="0">
                <a:latin typeface="Roboto Bk" pitchFamily="2" charset="0"/>
                <a:ea typeface="Roboto Bk" pitchFamily="2" charset="0"/>
              </a:rPr>
              <a:t>.</a:t>
            </a:r>
          </a:p>
          <a:p>
            <a:pPr defTabSz="914326"/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defTabSz="914326"/>
            <a:r>
              <a:rPr lang="en-US" altLang="en-US" b="1" dirty="0">
                <a:latin typeface="Roboto Bk" pitchFamily="2" charset="0"/>
                <a:ea typeface="Roboto Bk" pitchFamily="2" charset="0"/>
              </a:rPr>
              <a:t>Don’t go for the easy option to replace HIV fear by another, i.e.</a:t>
            </a:r>
            <a:r>
              <a:rPr lang="en-US" altLang="en-US" b="1" baseline="0" dirty="0">
                <a:latin typeface="Roboto Bk" pitchFamily="2" charset="0"/>
                <a:ea typeface="Roboto Bk" pitchFamily="2" charset="0"/>
              </a:rPr>
              <a:t> STI fear. This would go against improvements of sexual health that PrEP programs can offer.</a:t>
            </a: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9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end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wanted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salute</a:t>
            </a:r>
            <a:r>
              <a:rPr lang="fr-FR" baseline="0" dirty="0" smtClean="0"/>
              <a:t> all of the participants of </a:t>
            </a:r>
            <a:r>
              <a:rPr lang="fr-FR" baseline="0" dirty="0" err="1" smtClean="0"/>
              <a:t>Ipergay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trail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Prevenir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dedication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workers</a:t>
            </a:r>
            <a:r>
              <a:rPr lang="fr-FR" baseline="0" dirty="0" smtClean="0"/>
              <a:t>, all of the </a:t>
            </a:r>
            <a:r>
              <a:rPr lang="fr-FR" baseline="0" dirty="0" err="1" smtClean="0"/>
              <a:t>medical</a:t>
            </a:r>
            <a:r>
              <a:rPr lang="fr-FR" baseline="0" dirty="0" smtClean="0"/>
              <a:t> teams of the </a:t>
            </a:r>
            <a:r>
              <a:rPr lang="fr-FR" baseline="0" dirty="0" err="1" smtClean="0"/>
              <a:t>centers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researches</a:t>
            </a:r>
            <a:r>
              <a:rPr lang="fr-FR" baseline="0" dirty="0" smtClean="0"/>
              <a:t> and of course the ANRS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promoted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 and Jean-Michel MOLINA, Jade GOSHN and Daniela ROJAS CASTRO.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51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PrEP programs are</a:t>
            </a:r>
            <a:r>
              <a:rPr lang="en-US" baseline="0" noProof="0" dirty="0" smtClean="0"/>
              <a:t> conceived to reduce the dissemination of STIs</a:t>
            </a:r>
            <a:r>
              <a:rPr lang="en-US" noProof="0" dirty="0" smtClean="0"/>
              <a:t> : regular</a:t>
            </a:r>
            <a:r>
              <a:rPr lang="en-US" baseline="0" noProof="0" dirty="0" smtClean="0"/>
              <a:t> screenings and early treatment.</a:t>
            </a:r>
          </a:p>
          <a:p>
            <a:r>
              <a:rPr lang="en-US" baseline="0" noProof="0" dirty="0" smtClean="0"/>
              <a:t>We also encourage PrEP users to notify their partners but also to talk with them about their wish of being notified if their partners learn they have an STI.</a:t>
            </a:r>
          </a:p>
          <a:p>
            <a:endParaRPr lang="en-US" noProof="0" dirty="0" smtClean="0"/>
          </a:p>
          <a:p>
            <a:r>
              <a:rPr lang="en-US" noProof="0" dirty="0" smtClean="0"/>
              <a:t>With PrEP program</a:t>
            </a:r>
            <a:r>
              <a:rPr lang="en-US" baseline="0" noProof="0" dirty="0" smtClean="0"/>
              <a:t> created a health path for people who don’t live HIV.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AIDES </a:t>
            </a:r>
            <a:r>
              <a:rPr lang="en-US" noProof="0" dirty="0"/>
              <a:t>never saw PrEP as an end in itself,</a:t>
            </a:r>
            <a:r>
              <a:rPr lang="en-US" baseline="0" noProof="0" dirty="0"/>
              <a:t> but as an opportunity to empower the communities by rising interest for sexual health.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55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People won’t use PrEP forever,</a:t>
            </a:r>
            <a:r>
              <a:rPr lang="en-US" baseline="0" noProof="0" dirty="0"/>
              <a:t> so it’s a great time to empower them !</a:t>
            </a:r>
            <a:endParaRPr lang="en-US" noProof="0" dirty="0"/>
          </a:p>
          <a:p>
            <a:r>
              <a:rPr lang="en-US" noProof="0" dirty="0"/>
              <a:t>D0 	= motivations and barriers</a:t>
            </a:r>
          </a:p>
          <a:p>
            <a:r>
              <a:rPr lang="en-US" noProof="0" dirty="0"/>
              <a:t>	= evaluating prevention concepts knowledge</a:t>
            </a:r>
          </a:p>
          <a:p>
            <a:endParaRPr lang="en-US" noProof="0" dirty="0"/>
          </a:p>
          <a:p>
            <a:r>
              <a:rPr lang="en-US" noProof="0" dirty="0"/>
              <a:t>M1	= Reinforcing diversified</a:t>
            </a:r>
            <a:r>
              <a:rPr lang="en-US" baseline="0" noProof="0" dirty="0"/>
              <a:t> prevention capacities</a:t>
            </a:r>
          </a:p>
          <a:p>
            <a:r>
              <a:rPr lang="en-US" baseline="0" noProof="0" dirty="0"/>
              <a:t>	= STIs knowledge &amp; capacities</a:t>
            </a:r>
          </a:p>
          <a:p>
            <a:r>
              <a:rPr lang="en-US" baseline="0" noProof="0" dirty="0"/>
              <a:t>	= Drugs and alcohol consumption</a:t>
            </a:r>
          </a:p>
          <a:p>
            <a:r>
              <a:rPr lang="en-US" baseline="0" noProof="0" dirty="0"/>
              <a:t>	= Affective well being</a:t>
            </a:r>
          </a:p>
          <a:p>
            <a:r>
              <a:rPr lang="en-US" baseline="0" noProof="0" dirty="0"/>
              <a:t>	= Self esteem</a:t>
            </a:r>
          </a:p>
          <a:p>
            <a:r>
              <a:rPr lang="en-US" baseline="0" noProof="0" dirty="0"/>
              <a:t>	= Stigma</a:t>
            </a:r>
          </a:p>
          <a:p>
            <a:endParaRPr lang="en-US" baseline="0" noProof="0" dirty="0"/>
          </a:p>
          <a:p>
            <a:r>
              <a:rPr lang="en-US" baseline="0" noProof="0" dirty="0"/>
              <a:t>M3	= Exploring Sexual health areas not addressed earlier</a:t>
            </a:r>
          </a:p>
          <a:p>
            <a:endParaRPr lang="en-US" baseline="0" noProof="0" dirty="0"/>
          </a:p>
          <a:p>
            <a:r>
              <a:rPr lang="en-US" baseline="0" noProof="0" dirty="0"/>
              <a:t>M6	= Assessment of counseling and of the 6 first month with PrEP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2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PW in</a:t>
            </a:r>
            <a:r>
              <a:rPr lang="en-US" baseline="0" noProof="0" dirty="0"/>
              <a:t> PrEP programs work inside of health care facilities, in a close partnership with local caregivers</a:t>
            </a:r>
            <a:r>
              <a:rPr lang="fr-FR" baseline="0" dirty="0"/>
              <a:t>.</a:t>
            </a:r>
          </a:p>
          <a:p>
            <a:r>
              <a:rPr lang="en-US" baseline="0" noProof="0" dirty="0"/>
              <a:t>Their strength is also to be easily accessible outside of the visit to the PrEP center.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0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Tutoiement</a:t>
            </a:r>
            <a:r>
              <a:rPr lang="en-US" altLang="en-US" dirty="0"/>
              <a:t>” (</a:t>
            </a:r>
            <a:r>
              <a:rPr lang="en-US" dirty="0"/>
              <a:t>using the familiar forms of the pronoun “you” rather than the more formal forms)</a:t>
            </a:r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This </a:t>
            </a:r>
            <a:r>
              <a:rPr lang="en-US" noProof="0" dirty="0"/>
              <a:t>posture applies to peer worker involved into</a:t>
            </a:r>
            <a:r>
              <a:rPr lang="en-US" baseline="0" noProof="0" dirty="0"/>
              <a:t> PrEP programs and working inside of health care facilities,</a:t>
            </a:r>
          </a:p>
          <a:p>
            <a:r>
              <a:rPr lang="en-US" baseline="0" noProof="0" dirty="0"/>
              <a:t>But also to peer workers on outreach testing activities</a:t>
            </a:r>
            <a:r>
              <a:rPr lang="fr-FR" baseline="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97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- There are lots of people who need access to STI regular testing out of PrEP settings.</a:t>
            </a:r>
          </a:p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- Peer workers on PrEP programs are funded through researches but not outside of this setting (and never in France).</a:t>
            </a:r>
          </a:p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- PrEP scaling up can imply such an important number of sites that we had to start working on remote sexual health counseling.</a:t>
            </a:r>
          </a:p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- The lack of basic sexual education complicates the work of both care workers and peer workers.</a:t>
            </a:r>
          </a:p>
          <a:p>
            <a:pPr defTabSz="914326"/>
            <a:endParaRPr lang="en-US" altLang="en-US" sz="1100" dirty="0">
              <a:latin typeface="Arial" panose="020B0604020202020204" pitchFamily="34" charset="0"/>
              <a:ea typeface="Roboto Bk" pitchFamily="2" charset="0"/>
              <a:cs typeface="Arial" panose="020B0604020202020204" pitchFamily="34" charset="0"/>
            </a:endParaRPr>
          </a:p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PrEP is integrated in a context where AIDES refers future PrEP users from its outreach activities (HIV/HCV Testing).</a:t>
            </a:r>
          </a:p>
          <a:p>
            <a:pPr defTabSz="914326"/>
            <a:endParaRPr lang="en-US" altLang="en-US" sz="1100" dirty="0">
              <a:latin typeface="Arial" panose="020B0604020202020204" pitchFamily="34" charset="0"/>
              <a:ea typeface="Roboto Bk" pitchFamily="2" charset="0"/>
              <a:cs typeface="Arial" panose="020B0604020202020204" pitchFamily="34" charset="0"/>
            </a:endParaRPr>
          </a:p>
          <a:p>
            <a:pPr defTabSz="914326"/>
            <a:r>
              <a:rPr lang="en-US" altLang="en-US" sz="11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But many people – who don’t want/need/are ready for PrEP – wish to regularize their STI testing or need support in a sexual health path.</a:t>
            </a: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8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AIDES</a:t>
            </a:r>
            <a:r>
              <a:rPr lang="en-US" baseline="0" noProof="0" dirty="0"/>
              <a:t> also collected the needs of community members that we meet on our outreach testing activities (70% of our HIV/HCV testing are done in outreach settings).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2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/>
            <a:r>
              <a:rPr lang="en-US" altLang="en-US" b="1" dirty="0" smtClean="0">
                <a:latin typeface="Roboto Bk" pitchFamily="2" charset="0"/>
                <a:ea typeface="Roboto Bk" pitchFamily="2" charset="0"/>
              </a:rPr>
              <a:t>Lack of regular proctology and gynecology exams : Both in</a:t>
            </a:r>
            <a:r>
              <a:rPr lang="en-US" altLang="en-US" b="1" baseline="0" dirty="0" smtClean="0">
                <a:latin typeface="Roboto Bk" pitchFamily="2" charset="0"/>
                <a:ea typeface="Roboto Bk" pitchFamily="2" charset="0"/>
              </a:rPr>
              <a:t> knowledge of their utility and in professionals to perform them</a:t>
            </a:r>
            <a:endParaRPr lang="en-US" altLang="en-US" b="1" dirty="0" smtClean="0">
              <a:latin typeface="Roboto Bk" pitchFamily="2" charset="0"/>
              <a:ea typeface="Roboto Bk" pitchFamily="2" charset="0"/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C5037-A74A-4786-9C8F-114957CF3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6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6449"/>
            <a:ext cx="9144000" cy="18026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08" y="4797152"/>
            <a:ext cx="665678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358011" y="-59234"/>
            <a:ext cx="4358005" cy="2189357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213995" y="-59233"/>
            <a:ext cx="2160000" cy="1085132"/>
            <a:chOff x="213995" y="-59234"/>
            <a:chExt cx="3145852" cy="15804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5216" y="0"/>
            <a:ext cx="6638782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ontent Placeholder 1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3608" y="5229200"/>
            <a:ext cx="6656784" cy="1008112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Stéphane MOREL, AIDES </a:t>
            </a:r>
            <a:r>
              <a:rPr lang="en-GB" sz="1800" dirty="0" smtClean="0">
                <a:solidFill>
                  <a:schemeClr val="tx1"/>
                </a:solidFill>
              </a:rPr>
              <a:t>community-based </a:t>
            </a:r>
            <a:r>
              <a:rPr lang="en-GB" sz="1800" dirty="0">
                <a:solidFill>
                  <a:schemeClr val="tx1"/>
                </a:solidFill>
              </a:rPr>
              <a:t>research </a:t>
            </a:r>
            <a:r>
              <a:rPr lang="en-GB" sz="1800" dirty="0" smtClean="0">
                <a:solidFill>
                  <a:schemeClr val="tx1"/>
                </a:solidFill>
              </a:rPr>
              <a:t>unit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No disclosures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sz="800" dirty="0"/>
          </a:p>
          <a:p>
            <a:r>
              <a:rPr lang="en-GB" sz="1400" dirty="0"/>
              <a:t>Amsterdam, 22 July 2018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Promoting sexual health through community education and activism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How community involvement could improve sexual health access &amp; STI test regularity</a:t>
            </a:r>
            <a:endParaRPr lang="en-GB" sz="40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860032" y="31831"/>
            <a:ext cx="3959424" cy="1802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700" dirty="0"/>
              <a:t>STI 2018</a:t>
            </a:r>
            <a:br>
              <a:rPr lang="en-GB" sz="2700" dirty="0"/>
            </a:br>
            <a:r>
              <a:rPr lang="en-GB" sz="2200" i="1" dirty="0"/>
              <a:t>Understanding and Addressing </a:t>
            </a:r>
            <a:br>
              <a:rPr lang="en-GB" sz="2200" i="1" dirty="0"/>
            </a:br>
            <a:r>
              <a:rPr lang="en-GB" sz="2200" i="1" dirty="0"/>
              <a:t>the HIV and STI </a:t>
            </a:r>
            <a:r>
              <a:rPr lang="en-GB" sz="2200" i="1" dirty="0" err="1"/>
              <a:t>Syndemics</a:t>
            </a:r>
            <a:endParaRPr lang="en-GB" sz="4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3256"/>
            <a:ext cx="1445192" cy="6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Developing </a:t>
            </a:r>
            <a:r>
              <a:rPr lang="en-GB" sz="3200" dirty="0" smtClean="0"/>
              <a:t>accessible sexual </a:t>
            </a:r>
            <a:r>
              <a:rPr lang="en-GB" sz="3200" dirty="0"/>
              <a:t>heath </a:t>
            </a:r>
            <a:r>
              <a:rPr lang="en-GB" sz="3200" dirty="0" smtClean="0"/>
              <a:t> </a:t>
            </a:r>
            <a:r>
              <a:rPr lang="en-GB" sz="3200" dirty="0"/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lvl="1" indent="-36353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  <a:tabLst>
                <a:tab pos="450850" algn="l"/>
                <a:tab pos="1077913" algn="l"/>
              </a:tabLst>
            </a:pPr>
            <a:r>
              <a:rPr lang="en-US" altLang="en-US" sz="2400" dirty="0">
                <a:ea typeface="Roboto Bk" pitchFamily="2" charset="0"/>
              </a:rPr>
              <a:t>AIDES developed </a:t>
            </a:r>
            <a:r>
              <a:rPr lang="en-US" altLang="en-US" sz="2400" b="1" dirty="0">
                <a:ea typeface="Roboto Bk" pitchFamily="2" charset="0"/>
              </a:rPr>
              <a:t>sexual health </a:t>
            </a:r>
            <a:r>
              <a:rPr lang="en-US" altLang="en-US" sz="2400" b="1" dirty="0" smtClean="0">
                <a:ea typeface="Roboto Bk" pitchFamily="2" charset="0"/>
              </a:rPr>
              <a:t>offers </a:t>
            </a:r>
            <a:r>
              <a:rPr lang="en-US" altLang="en-US" sz="2400" dirty="0" smtClean="0">
                <a:ea typeface="Roboto Bk" pitchFamily="2" charset="0"/>
              </a:rPr>
              <a:t>in France</a:t>
            </a:r>
          </a:p>
          <a:p>
            <a:pPr marL="450850" lvl="1" indent="-36353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  <a:tabLst>
                <a:tab pos="450850" algn="l"/>
                <a:tab pos="1077913" algn="l"/>
              </a:tabLst>
            </a:pPr>
            <a:r>
              <a:rPr lang="en-US" altLang="en-US" sz="2400" b="1" dirty="0" smtClean="0">
                <a:ea typeface="Roboto Bk" pitchFamily="2" charset="0"/>
              </a:rPr>
              <a:t>Creation </a:t>
            </a:r>
            <a:r>
              <a:rPr lang="en-US" altLang="en-US" sz="2400" b="1" dirty="0">
                <a:ea typeface="Roboto Bk" pitchFamily="2" charset="0"/>
              </a:rPr>
              <a:t>of sexual health community centers “</a:t>
            </a:r>
            <a:r>
              <a:rPr lang="en-US" altLang="en-US" sz="2400" b="1" i="1" dirty="0">
                <a:ea typeface="Roboto Bk" pitchFamily="2" charset="0"/>
              </a:rPr>
              <a:t>Le SPOT”</a:t>
            </a:r>
            <a:endParaRPr lang="en-US" altLang="en-US" sz="2400" b="1" dirty="0">
              <a:ea typeface="Roboto Bk" pitchFamily="2" charset="0"/>
            </a:endParaRPr>
          </a:p>
          <a:p>
            <a:pPr marL="400050" lvl="1" indent="0">
              <a:spcBef>
                <a:spcPts val="0"/>
              </a:spcBef>
              <a:buClr>
                <a:srgbClr val="D90011"/>
              </a:buClr>
              <a:buNone/>
              <a:tabLst>
                <a:tab pos="801688" algn="l"/>
                <a:tab pos="1077913" algn="l"/>
              </a:tabLst>
            </a:pPr>
            <a:r>
              <a:rPr lang="en-US" altLang="en-US" sz="2400" dirty="0">
                <a:ea typeface="Roboto Bk" pitchFamily="2" charset="0"/>
              </a:rPr>
              <a:t>	=	Paris, Marseille (3 more in development)</a:t>
            </a:r>
          </a:p>
          <a:p>
            <a:pPr marL="450850" lvl="1" indent="-36353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  <a:tabLst>
                <a:tab pos="450850" algn="l"/>
                <a:tab pos="1077913" algn="l"/>
              </a:tabLst>
            </a:pPr>
            <a:r>
              <a:rPr lang="en-US" altLang="en-US" sz="2400" b="1" dirty="0" smtClean="0">
                <a:ea typeface="Roboto Bk" pitchFamily="2" charset="0"/>
              </a:rPr>
              <a:t>Research </a:t>
            </a:r>
            <a:r>
              <a:rPr lang="en-US" altLang="en-US" sz="2400" b="1" dirty="0">
                <a:ea typeface="Roboto Bk" pitchFamily="2" charset="0"/>
              </a:rPr>
              <a:t>for </a:t>
            </a:r>
            <a:r>
              <a:rPr lang="en-US" altLang="en-US" sz="2400" b="1" dirty="0" smtClean="0">
                <a:ea typeface="Roboto Bk" pitchFamily="2" charset="0"/>
              </a:rPr>
              <a:t>the </a:t>
            </a:r>
            <a:r>
              <a:rPr lang="en-US" altLang="en-US" sz="2400" b="1" dirty="0">
                <a:ea typeface="Roboto Bk" pitchFamily="2" charset="0"/>
              </a:rPr>
              <a:t>implementation </a:t>
            </a:r>
            <a:r>
              <a:rPr lang="en-US" altLang="en-US" sz="2400" b="1" dirty="0" smtClean="0">
                <a:ea typeface="Roboto Bk" pitchFamily="2" charset="0"/>
              </a:rPr>
              <a:t>of new </a:t>
            </a:r>
            <a:r>
              <a:rPr lang="en-US" altLang="en-US" sz="2400" b="1" dirty="0">
                <a:ea typeface="Roboto Bk" pitchFamily="2" charset="0"/>
              </a:rPr>
              <a:t>tools :</a:t>
            </a:r>
          </a:p>
          <a:p>
            <a:pPr marL="87312" lvl="1" indent="0">
              <a:spcBef>
                <a:spcPts val="0"/>
              </a:spcBef>
              <a:buClr>
                <a:srgbClr val="D90011"/>
              </a:buClr>
              <a:buNone/>
              <a:tabLst>
                <a:tab pos="450850" algn="l"/>
                <a:tab pos="1077913" algn="l"/>
              </a:tabLst>
            </a:pPr>
            <a:r>
              <a:rPr lang="en-US" altLang="en-US" sz="2400" b="1" dirty="0">
                <a:ea typeface="Roboto Bk" pitchFamily="2" charset="0"/>
              </a:rPr>
              <a:t>	Remind study </a:t>
            </a:r>
            <a:r>
              <a:rPr lang="en-US" altLang="en-US" sz="2400" dirty="0">
                <a:ea typeface="Roboto Bk" pitchFamily="2" charset="0"/>
              </a:rPr>
              <a:t>(</a:t>
            </a:r>
            <a:r>
              <a:rPr lang="en-US" altLang="en-US" sz="2400" i="1" dirty="0">
                <a:ea typeface="Roboto Bk" pitchFamily="2" charset="0"/>
              </a:rPr>
              <a:t>ANRS &amp; Santé </a:t>
            </a:r>
            <a:r>
              <a:rPr lang="en-US" altLang="en-US" sz="2400" i="1" dirty="0" err="1">
                <a:ea typeface="Roboto Bk" pitchFamily="2" charset="0"/>
              </a:rPr>
              <a:t>Publique</a:t>
            </a:r>
            <a:r>
              <a:rPr lang="en-US" altLang="en-US" sz="2400" i="1" dirty="0">
                <a:ea typeface="Roboto Bk" pitchFamily="2" charset="0"/>
              </a:rPr>
              <a:t> France</a:t>
            </a:r>
            <a:r>
              <a:rPr lang="en-US" altLang="en-US" sz="2400" dirty="0">
                <a:ea typeface="Roboto Bk" pitchFamily="2" charset="0"/>
              </a:rPr>
              <a:t>)</a:t>
            </a:r>
          </a:p>
          <a:p>
            <a:pPr marL="400050" lvl="1" indent="0">
              <a:spcBef>
                <a:spcPts val="600"/>
              </a:spcBef>
              <a:buClr>
                <a:srgbClr val="D90011"/>
              </a:buClr>
              <a:buNone/>
              <a:tabLst>
                <a:tab pos="801688" algn="l"/>
                <a:tab pos="1077913" algn="l"/>
              </a:tabLst>
            </a:pPr>
            <a:r>
              <a:rPr lang="en-US" altLang="en-US" dirty="0">
                <a:ea typeface="Roboto Bk" pitchFamily="2" charset="0"/>
              </a:rPr>
              <a:t>	</a:t>
            </a:r>
            <a:r>
              <a:rPr lang="en-US" altLang="en-US" sz="2400" dirty="0">
                <a:ea typeface="Roboto Bk" pitchFamily="2" charset="0"/>
              </a:rPr>
              <a:t>= evaluation of mailed kits for STI home sampling</a:t>
            </a:r>
          </a:p>
          <a:p>
            <a:pPr marL="400050" lvl="1" indent="0">
              <a:spcBef>
                <a:spcPts val="0"/>
              </a:spcBef>
              <a:buClr>
                <a:srgbClr val="D90011"/>
              </a:buClr>
              <a:buNone/>
              <a:tabLst>
                <a:tab pos="801688" algn="l"/>
                <a:tab pos="1077913" algn="l"/>
              </a:tabLst>
            </a:pPr>
            <a:r>
              <a:rPr lang="en-US" altLang="en-US" sz="2000" dirty="0">
                <a:ea typeface="Roboto Bk" pitchFamily="2" charset="0"/>
              </a:rPr>
              <a:t>		(HIV, HCV, HBV, HAV, CT, GN)</a:t>
            </a:r>
          </a:p>
          <a:p>
            <a:pPr marL="400050" lvl="1" indent="0">
              <a:spcBef>
                <a:spcPts val="0"/>
              </a:spcBef>
              <a:buClr>
                <a:srgbClr val="D90011"/>
              </a:buClr>
              <a:buNone/>
              <a:tabLst>
                <a:tab pos="801688" algn="l"/>
                <a:tab pos="1077913" algn="l"/>
              </a:tabLst>
            </a:pPr>
            <a:r>
              <a:rPr lang="en-US" altLang="en-US" sz="2400" dirty="0">
                <a:ea typeface="Roboto Bk" pitchFamily="2" charset="0"/>
              </a:rPr>
              <a:t>	=	Test results given at choice : Phone / GP / </a:t>
            </a:r>
            <a:r>
              <a:rPr lang="en-US" altLang="en-US" sz="2400" dirty="0" smtClean="0">
                <a:ea typeface="Roboto Bk" pitchFamily="2" charset="0"/>
              </a:rPr>
              <a:t>Checkpoint</a:t>
            </a:r>
          </a:p>
          <a:p>
            <a:pPr marL="450850" lvl="1" indent="-36353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  <a:tabLst>
                <a:tab pos="450850" algn="l"/>
                <a:tab pos="1077913" algn="l"/>
              </a:tabLst>
            </a:pPr>
            <a:r>
              <a:rPr lang="en-US" altLang="en-US" sz="2400" dirty="0">
                <a:ea typeface="Roboto Bk" pitchFamily="2" charset="0"/>
              </a:rPr>
              <a:t>Creation of a </a:t>
            </a:r>
            <a:r>
              <a:rPr lang="en-US" altLang="en-US" sz="2400" b="1" dirty="0">
                <a:ea typeface="Roboto Bk" pitchFamily="2" charset="0"/>
              </a:rPr>
              <a:t>sexual health app system </a:t>
            </a:r>
            <a:r>
              <a:rPr lang="en-US" altLang="en-US" sz="2400" dirty="0">
                <a:ea typeface="Roboto Bk" pitchFamily="2" charset="0"/>
              </a:rPr>
              <a:t>for clients, care workers and peer </a:t>
            </a:r>
            <a:r>
              <a:rPr lang="en-US" altLang="en-US" sz="2400" dirty="0" smtClean="0">
                <a:ea typeface="Roboto Bk" pitchFamily="2" charset="0"/>
              </a:rPr>
              <a:t>workers</a:t>
            </a:r>
            <a:endParaRPr lang="en-US" altLang="en-US" sz="2400" dirty="0">
              <a:ea typeface="Roboto Bk" pitchFamily="2" charset="0"/>
            </a:endParaRPr>
          </a:p>
          <a:p>
            <a:pPr marL="400050" lvl="1" indent="0">
              <a:spcBef>
                <a:spcPts val="1800"/>
              </a:spcBef>
              <a:buClr>
                <a:srgbClr val="D90011"/>
              </a:buClr>
              <a:buNone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4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Advocating for diversified answers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7"/>
            <a:ext cx="9143998" cy="4320481"/>
          </a:xfrm>
        </p:spPr>
        <p:txBody>
          <a:bodyPr>
            <a:normAutofit/>
          </a:bodyPr>
          <a:lstStyle/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We need access to more outreach tools !!!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Advocacy for larger access to rapid STI tests </a:t>
            </a:r>
            <a:r>
              <a:rPr lang="en-US" altLang="en-US" b="1" dirty="0" smtClean="0">
                <a:ea typeface="Roboto Bk" pitchFamily="2" charset="0"/>
              </a:rPr>
              <a:t>(syphilis</a:t>
            </a:r>
            <a:r>
              <a:rPr lang="en-US" altLang="en-US" b="1" dirty="0">
                <a:ea typeface="Roboto Bk" pitchFamily="2" charset="0"/>
              </a:rPr>
              <a:t>, </a:t>
            </a:r>
            <a:r>
              <a:rPr lang="en-US" altLang="en-US" b="1" dirty="0" smtClean="0">
                <a:ea typeface="Roboto Bk" pitchFamily="2" charset="0"/>
              </a:rPr>
              <a:t>gonorrhea</a:t>
            </a:r>
            <a:r>
              <a:rPr lang="en-US" altLang="en-US" b="1" dirty="0">
                <a:ea typeface="Roboto Bk" pitchFamily="2" charset="0"/>
              </a:rPr>
              <a:t>, chlamydia) &amp; home test or home self-sampling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Advocacy for gender neutral HPV vaccination</a:t>
            </a:r>
            <a:endParaRPr lang="en-GB" altLang="en-US" b="1" dirty="0"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GB" altLang="en-US" b="1" dirty="0">
                <a:ea typeface="Roboto Bk" pitchFamily="2" charset="0"/>
              </a:rPr>
              <a:t>PEP </a:t>
            </a:r>
            <a:r>
              <a:rPr lang="en-GB" altLang="en-US" b="1" dirty="0" smtClean="0">
                <a:ea typeface="Roboto Bk" pitchFamily="2" charset="0"/>
              </a:rPr>
              <a:t>de-medicalized </a:t>
            </a:r>
            <a:r>
              <a:rPr lang="en-GB" altLang="en-US" b="1" dirty="0">
                <a:ea typeface="Roboto Bk" pitchFamily="2" charset="0"/>
              </a:rPr>
              <a:t>starter kits</a:t>
            </a:r>
            <a:endParaRPr lang="en-US" altLang="en-US" b="1" dirty="0"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3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Developing complementary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dirty="0">
                <a:ea typeface="Roboto Bk" pitchFamily="2" charset="0"/>
              </a:rPr>
              <a:t>We need </a:t>
            </a:r>
            <a:r>
              <a:rPr lang="en-US" altLang="en-US" b="1" dirty="0" smtClean="0">
                <a:ea typeface="Roboto Bk" pitchFamily="2" charset="0"/>
              </a:rPr>
              <a:t>STI </a:t>
            </a:r>
            <a:r>
              <a:rPr lang="en-US" altLang="en-US" b="1" dirty="0">
                <a:ea typeface="Roboto Bk" pitchFamily="2" charset="0"/>
              </a:rPr>
              <a:t>and sexual health programs </a:t>
            </a:r>
            <a:r>
              <a:rPr lang="en-US" altLang="en-US" b="1" dirty="0" smtClean="0">
                <a:ea typeface="Roboto Bk" pitchFamily="2" charset="0"/>
              </a:rPr>
              <a:t>outside </a:t>
            </a:r>
            <a:r>
              <a:rPr lang="en-US" altLang="en-US" b="1" dirty="0">
                <a:ea typeface="Roboto Bk" pitchFamily="2" charset="0"/>
              </a:rPr>
              <a:t>of </a:t>
            </a:r>
            <a:r>
              <a:rPr lang="en-US" altLang="en-US" b="1" dirty="0" err="1">
                <a:ea typeface="Roboto Bk" pitchFamily="2" charset="0"/>
              </a:rPr>
              <a:t>PrEP</a:t>
            </a:r>
            <a:r>
              <a:rPr lang="en-US" altLang="en-US" b="1" dirty="0">
                <a:ea typeface="Roboto Bk" pitchFamily="2" charset="0"/>
              </a:rPr>
              <a:t> </a:t>
            </a:r>
            <a:r>
              <a:rPr lang="en-US" altLang="en-US" b="1" dirty="0" smtClean="0">
                <a:ea typeface="Roboto Bk" pitchFamily="2" charset="0"/>
              </a:rPr>
              <a:t>settings </a:t>
            </a:r>
            <a:r>
              <a:rPr lang="en-US" altLang="en-US" dirty="0" smtClean="0">
                <a:ea typeface="Roboto Bk" pitchFamily="2" charset="0"/>
              </a:rPr>
              <a:t>that </a:t>
            </a:r>
            <a:r>
              <a:rPr lang="en-US" altLang="en-US" dirty="0" smtClean="0">
                <a:ea typeface="Roboto Bk" pitchFamily="2" charset="0"/>
              </a:rPr>
              <a:t>meet communities’ needs </a:t>
            </a:r>
            <a:r>
              <a:rPr lang="en-US" altLang="en-US" dirty="0">
                <a:ea typeface="Roboto Bk" pitchFamily="2" charset="0"/>
              </a:rPr>
              <a:t>:</a:t>
            </a:r>
          </a:p>
          <a:p>
            <a:pPr marL="1257300" lvl="2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To refer people to PrEP</a:t>
            </a:r>
          </a:p>
          <a:p>
            <a:pPr marL="1257300" lvl="2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For non PrEP users</a:t>
            </a:r>
          </a:p>
          <a:p>
            <a:pPr marL="1257300" lvl="2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For people </a:t>
            </a:r>
            <a:r>
              <a:rPr lang="en-US" altLang="en-US" b="1" dirty="0" smtClean="0">
                <a:ea typeface="Roboto Bk" pitchFamily="2" charset="0"/>
              </a:rPr>
              <a:t>stopping </a:t>
            </a:r>
            <a:r>
              <a:rPr lang="en-US" altLang="en-US" b="1" dirty="0">
                <a:ea typeface="Roboto Bk" pitchFamily="2" charset="0"/>
              </a:rPr>
              <a:t>PrEP</a:t>
            </a:r>
          </a:p>
          <a:p>
            <a:pPr marL="400050" lvl="1" indent="0" algn="ctr">
              <a:spcBef>
                <a:spcPts val="1800"/>
              </a:spcBef>
              <a:buClr>
                <a:srgbClr val="D90011"/>
              </a:buClr>
              <a:buNone/>
            </a:pPr>
            <a:endParaRPr lang="en-US" altLang="en-US" sz="2800" b="1" dirty="0">
              <a:ea typeface="Roboto Bk" pitchFamily="2" charset="0"/>
            </a:endParaRPr>
          </a:p>
          <a:p>
            <a:pPr marL="400050" lvl="1" indent="0" algn="ctr">
              <a:spcBef>
                <a:spcPts val="1800"/>
              </a:spcBef>
              <a:buClr>
                <a:srgbClr val="D90011"/>
              </a:buClr>
              <a:buNone/>
            </a:pPr>
            <a:r>
              <a:rPr lang="en-US" altLang="en-US" sz="2400" b="1" dirty="0">
                <a:ea typeface="Roboto Bk" pitchFamily="2" charset="0"/>
              </a:rPr>
              <a:t>STIs = THE new plague ?</a:t>
            </a:r>
          </a:p>
          <a:p>
            <a:pPr marL="400050" lvl="1" indent="0" algn="ctr">
              <a:spcBef>
                <a:spcPts val="1800"/>
              </a:spcBef>
              <a:buClr>
                <a:srgbClr val="D90011"/>
              </a:buClr>
              <a:buNone/>
            </a:pPr>
            <a:r>
              <a:rPr lang="en-US" altLang="en-US" sz="4400" b="1" dirty="0">
                <a:solidFill>
                  <a:srgbClr val="C00000"/>
                </a:solidFill>
                <a:ea typeface="Roboto Bk" pitchFamily="2" charset="0"/>
              </a:rPr>
              <a:t>Don’t feed moral panic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9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The participants of </a:t>
            </a:r>
            <a:r>
              <a:rPr lang="en-US" sz="2000" b="1" dirty="0" err="1" smtClean="0"/>
              <a:t>Ipergay</a:t>
            </a:r>
            <a:r>
              <a:rPr lang="en-US" sz="2000" b="1" dirty="0" smtClean="0"/>
              <a:t> trial and Prévenir study</a:t>
            </a:r>
          </a:p>
          <a:p>
            <a:r>
              <a:rPr lang="en-US" sz="2000" b="1" dirty="0" smtClean="0"/>
              <a:t>Peer workers on Prévenir study : </a:t>
            </a:r>
            <a:r>
              <a:rPr lang="en-US" sz="2000" dirty="0" smtClean="0"/>
              <a:t>Pauline ARLOTTA, Julien BISSE, Esther BUMPUTU, Gaël CHWALOWSKA, Tom CRAIG, Arnaud-Yves DARDIS, Thibault FRAYER,  Juan FLORIAN, Chris MARTY.</a:t>
            </a:r>
          </a:p>
          <a:p>
            <a:r>
              <a:rPr lang="en-US" sz="2000" b="1" dirty="0" smtClean="0"/>
              <a:t>Peer workers on </a:t>
            </a:r>
            <a:r>
              <a:rPr lang="en-US" sz="2000" b="1" dirty="0" err="1" smtClean="0"/>
              <a:t>Ipergay</a:t>
            </a:r>
            <a:r>
              <a:rPr lang="en-US" sz="2000" b="1" dirty="0" smtClean="0"/>
              <a:t> trial </a:t>
            </a:r>
            <a:r>
              <a:rPr lang="en-US" sz="2000" b="1" dirty="0"/>
              <a:t>: </a:t>
            </a:r>
            <a:r>
              <a:rPr lang="en-US" sz="2000" dirty="0" smtClean="0"/>
              <a:t>Swan </a:t>
            </a:r>
            <a:r>
              <a:rPr lang="en-US" sz="2000" dirty="0"/>
              <a:t>BAGGE, </a:t>
            </a:r>
            <a:r>
              <a:rPr lang="en-US" sz="2000" dirty="0" err="1"/>
              <a:t>Maxime</a:t>
            </a:r>
            <a:r>
              <a:rPr lang="en-US" sz="2000" dirty="0"/>
              <a:t> BLANCHETTE, Patrick BRUNET, Thomas CEPITELLI, Marco DANET, Ariel DJESSIMA TABA, Bruce DOS SANTOS, Laurent GILLY, Nicolas DUMON, Jimmy LAMBEC, Alexander </a:t>
            </a:r>
            <a:r>
              <a:rPr lang="en-US" sz="2000" dirty="0" err="1"/>
              <a:t>McKENZIE</a:t>
            </a:r>
            <a:r>
              <a:rPr lang="en-US" sz="2000" dirty="0"/>
              <a:t>, </a:t>
            </a:r>
            <a:r>
              <a:rPr lang="en-US" sz="2000" dirty="0" err="1"/>
              <a:t>Khafil</a:t>
            </a:r>
            <a:r>
              <a:rPr lang="en-US" sz="2000" dirty="0"/>
              <a:t> MOUDACHIROU, Vincent PECHENOT, </a:t>
            </a:r>
            <a:r>
              <a:rPr lang="en-US" sz="2000" dirty="0" err="1"/>
              <a:t>Romain</a:t>
            </a:r>
            <a:r>
              <a:rPr lang="en-US" sz="2000" dirty="0"/>
              <a:t> PORION, Sylvie ROUBY, Xavier TERUIN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Doctors, nurses and clinical research associates of </a:t>
            </a:r>
            <a:r>
              <a:rPr lang="en-US" sz="2000" b="1" dirty="0" err="1" smtClean="0"/>
              <a:t>Ipergay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Prevenir</a:t>
            </a:r>
            <a:r>
              <a:rPr lang="en-US" sz="2000" b="1" dirty="0" smtClean="0"/>
              <a:t> centers who</a:t>
            </a:r>
            <a:r>
              <a:rPr lang="en-US" sz="2000" dirty="0" smtClean="0"/>
              <a:t> welcomed and closely collaborated with the peer workers.</a:t>
            </a:r>
          </a:p>
          <a:p>
            <a:r>
              <a:rPr lang="en-US" sz="2000" b="1" dirty="0" smtClean="0"/>
              <a:t>AIDES community based research unit </a:t>
            </a:r>
            <a:r>
              <a:rPr lang="en-US" sz="2000" dirty="0" smtClean="0"/>
              <a:t>: </a:t>
            </a:r>
            <a:r>
              <a:rPr lang="fr-FR" sz="2000" dirty="0"/>
              <a:t>Vincent COQUELIN, David </a:t>
            </a:r>
            <a:r>
              <a:rPr lang="fr-FR" sz="2000" dirty="0" smtClean="0"/>
              <a:t>MICHELS, </a:t>
            </a:r>
            <a:r>
              <a:rPr lang="fr-FR" sz="2000" dirty="0"/>
              <a:t>Jean-Marie LE GALL, Daniela ROJAS </a:t>
            </a:r>
            <a:r>
              <a:rPr lang="fr-FR" sz="2000" dirty="0" smtClean="0"/>
              <a:t>CASTRO. </a:t>
            </a:r>
            <a:endParaRPr lang="en-US" sz="2000" dirty="0" smtClean="0"/>
          </a:p>
          <a:p>
            <a:r>
              <a:rPr lang="en-US" sz="2000" b="1" dirty="0"/>
              <a:t>the ANRS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b="1" dirty="0" smtClean="0"/>
              <a:t>Jean MICHEL MOLINA </a:t>
            </a:r>
            <a:r>
              <a:rPr lang="en-US" sz="2000" dirty="0" smtClean="0"/>
              <a:t>(</a:t>
            </a:r>
            <a:r>
              <a:rPr lang="en-US" sz="2000" dirty="0" err="1" smtClean="0"/>
              <a:t>Ipergay</a:t>
            </a:r>
            <a:r>
              <a:rPr lang="en-US" sz="2000" dirty="0" smtClean="0"/>
              <a:t> and Prévenir coordinating investigator</a:t>
            </a:r>
            <a:r>
              <a:rPr lang="fr-FR" sz="2000" dirty="0" smtClean="0"/>
              <a:t>)</a:t>
            </a:r>
            <a:r>
              <a:rPr lang="en-US" sz="2000" dirty="0" smtClean="0"/>
              <a:t>, </a:t>
            </a:r>
            <a:r>
              <a:rPr lang="en-US" sz="2000" b="1" dirty="0" smtClean="0"/>
              <a:t>Jade GOSHN </a:t>
            </a:r>
            <a:r>
              <a:rPr lang="en-US" sz="2000" dirty="0" smtClean="0"/>
              <a:t>(Prévenir coordinating</a:t>
            </a:r>
            <a:r>
              <a:rPr lang="en-US" sz="2000" dirty="0"/>
              <a:t> </a:t>
            </a:r>
            <a:r>
              <a:rPr lang="en-US" sz="2000" dirty="0" smtClean="0"/>
              <a:t>co-investigator) and </a:t>
            </a:r>
            <a:r>
              <a:rPr lang="en-US" sz="2000" b="1" dirty="0" smtClean="0"/>
              <a:t>Daniela ROJAS CASTRO </a:t>
            </a:r>
            <a:r>
              <a:rPr lang="en-US" sz="2000" dirty="0"/>
              <a:t>(Prévenir coordinating co-investigator)</a:t>
            </a:r>
            <a:r>
              <a:rPr lang="en-US" sz="2000" b="1" dirty="0" smtClean="0"/>
              <a:t> </a:t>
            </a:r>
            <a:r>
              <a:rPr lang="en-US" sz="2000" dirty="0" smtClean="0"/>
              <a:t>for their trust in the benefits of community involvement in health and research settings.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363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5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1"/>
            <a:ext cx="9143998" cy="4464497"/>
          </a:xfrm>
        </p:spPr>
        <p:txBody>
          <a:bodyPr>
            <a:normAutofit/>
          </a:bodyPr>
          <a:lstStyle/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STIs presented as THE new plague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Condom </a:t>
            </a:r>
            <a:r>
              <a:rPr lang="en-US" altLang="en-US" b="1" dirty="0" smtClean="0">
                <a:ea typeface="Roboto Bk" pitchFamily="2" charset="0"/>
              </a:rPr>
              <a:t>use is declining…</a:t>
            </a:r>
            <a:endParaRPr lang="en-US" altLang="en-US" b="1" dirty="0">
              <a:ea typeface="Roboto Bk" pitchFamily="2" charset="0"/>
            </a:endParaRPr>
          </a:p>
          <a:p>
            <a:pPr marL="857250" lvl="1" indent="-457200">
              <a:spcBef>
                <a:spcPts val="0"/>
              </a:spcBef>
              <a:buClr>
                <a:srgbClr val="D90011"/>
              </a:buClr>
              <a:buNone/>
            </a:pPr>
            <a:r>
              <a:rPr lang="en-US" altLang="en-US" b="1" dirty="0">
                <a:ea typeface="Roboto Bk" pitchFamily="2" charset="0"/>
              </a:rPr>
              <a:t>	</a:t>
            </a:r>
            <a:r>
              <a:rPr lang="en-US" altLang="en-US" b="1" dirty="0" smtClean="0">
                <a:ea typeface="Roboto Bk" pitchFamily="2" charset="0"/>
              </a:rPr>
              <a:t>back </a:t>
            </a:r>
            <a:r>
              <a:rPr lang="en-US" altLang="en-US" b="1" dirty="0">
                <a:ea typeface="Roboto Bk" pitchFamily="2" charset="0"/>
              </a:rPr>
              <a:t>to </a:t>
            </a:r>
            <a:r>
              <a:rPr lang="en-US" altLang="en-US" b="1" dirty="0" smtClean="0">
                <a:ea typeface="Roboto Bk" pitchFamily="2" charset="0"/>
              </a:rPr>
              <a:t>its </a:t>
            </a:r>
            <a:r>
              <a:rPr lang="en-US" altLang="en-US" b="1" dirty="0">
                <a:ea typeface="Roboto Bk" pitchFamily="2" charset="0"/>
              </a:rPr>
              <a:t>pre-HIV levels ?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What are STIs &amp; sexual health for </a:t>
            </a:r>
            <a:r>
              <a:rPr lang="en-US" altLang="en-US" b="1" dirty="0" smtClean="0">
                <a:ea typeface="Roboto Bk" pitchFamily="2" charset="0"/>
              </a:rPr>
              <a:t>“general population”?</a:t>
            </a:r>
            <a:endParaRPr lang="en-US" altLang="en-US" b="1" dirty="0"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Curative oriented health </a:t>
            </a:r>
            <a:r>
              <a:rPr lang="en-US" altLang="en-US" b="1" dirty="0" smtClean="0">
                <a:ea typeface="Roboto Bk" pitchFamily="2" charset="0"/>
              </a:rPr>
              <a:t>system</a:t>
            </a:r>
            <a:endParaRPr lang="en-US" altLang="en-US" b="1" dirty="0"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1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PrEP and STIs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r>
              <a:rPr lang="en-US" altLang="en-US" sz="2800" dirty="0">
                <a:ea typeface="Roboto" pitchFamily="2" charset="0"/>
              </a:rPr>
              <a:t>PrEP visits every 3 months </a:t>
            </a:r>
          </a:p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endParaRPr lang="fr-FR" altLang="en-US" dirty="0">
              <a:latin typeface="Roboto" pitchFamily="2" charset="0"/>
              <a:ea typeface="Roboto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400" b="1" dirty="0">
                <a:ea typeface="Roboto Bk" pitchFamily="2" charset="0"/>
              </a:rPr>
              <a:t>Regularization of STIs screenings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400" b="1" dirty="0">
                <a:ea typeface="Roboto Bk" pitchFamily="2" charset="0"/>
              </a:rPr>
              <a:t>Early treatment of STIs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fr-FR" altLang="en-US" sz="2400" b="1" dirty="0" smtClean="0">
                <a:ea typeface="Roboto Bk" pitchFamily="2" charset="0"/>
              </a:rPr>
              <a:t>Partner </a:t>
            </a:r>
            <a:r>
              <a:rPr lang="fr-FR" altLang="en-US" sz="2400" b="1" dirty="0">
                <a:ea typeface="Roboto Bk" pitchFamily="2" charset="0"/>
              </a:rPr>
              <a:t>notifications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/>
              <a:t>PrEP created a </a:t>
            </a:r>
            <a:r>
              <a:rPr lang="en-GB" sz="2800" b="1" dirty="0"/>
              <a:t>health path </a:t>
            </a:r>
            <a:r>
              <a:rPr lang="en-GB" sz="2800" dirty="0"/>
              <a:t>for HIV-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GB" sz="2800" dirty="0"/>
              <a:t>But it’s not just PrEP and </a:t>
            </a:r>
            <a:r>
              <a:rPr lang="en-GB" sz="2800" dirty="0" smtClean="0"/>
              <a:t>STIs,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dirty="0" smtClean="0"/>
              <a:t>it </a:t>
            </a:r>
            <a:r>
              <a:rPr lang="en-GB" sz="2800" dirty="0"/>
              <a:t>has to address </a:t>
            </a:r>
            <a:r>
              <a:rPr lang="en-GB" sz="2800" b="1" dirty="0"/>
              <a:t>the full spectrum of sexual health</a:t>
            </a:r>
          </a:p>
        </p:txBody>
      </p:sp>
    </p:spTree>
    <p:extLst>
      <p:ext uri="{BB962C8B-B14F-4D97-AF65-F5344CB8AC3E}">
        <p14:creationId xmlns:p14="http://schemas.microsoft.com/office/powerpoint/2010/main" val="144779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50" dirty="0" smtClean="0"/>
              <a:t>Community-based </a:t>
            </a:r>
            <a:r>
              <a:rPr lang="en-GB" sz="2850" dirty="0"/>
              <a:t>sexual health </a:t>
            </a:r>
            <a:r>
              <a:rPr lang="en-GB" sz="2850" dirty="0" smtClean="0"/>
              <a:t>counseling </a:t>
            </a:r>
            <a:r>
              <a:rPr lang="en-GB" sz="2850" dirty="0"/>
              <a:t>program in PrEP </a:t>
            </a:r>
            <a:r>
              <a:rPr lang="en-GB" sz="2850" dirty="0" smtClean="0"/>
              <a:t>settings</a:t>
            </a:r>
            <a:endParaRPr lang="en-GB" sz="28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r>
              <a:rPr lang="en-US" altLang="en-US" sz="2700" dirty="0" smtClean="0">
                <a:ea typeface="Roboto" pitchFamily="2" charset="0"/>
              </a:rPr>
              <a:t>PrEP visits every 3 months </a:t>
            </a:r>
          </a:p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r>
              <a:rPr lang="en-US" altLang="en-US" sz="2700" dirty="0" smtClean="0">
                <a:ea typeface="Roboto" pitchFamily="2" charset="0"/>
              </a:rPr>
              <a:t>= perfect setting for sexual health empowerment</a:t>
            </a:r>
            <a:endParaRPr lang="fr-FR" altLang="en-US" sz="2700" dirty="0" smtClean="0">
              <a:ea typeface="Roboto" pitchFamily="2" charset="0"/>
            </a:endParaRPr>
          </a:p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endParaRPr lang="fr-FR" altLang="en-US" dirty="0"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endParaRPr lang="fr-FR" altLang="en-US" dirty="0"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800"/>
              </a:spcBef>
              <a:buClr>
                <a:srgbClr val="D90011"/>
              </a:buClr>
              <a:buNone/>
            </a:pPr>
            <a:endParaRPr lang="fr-FR" altLang="en-US" dirty="0">
              <a:latin typeface="Roboto" pitchFamily="2" charset="0"/>
              <a:ea typeface="Roboto" pitchFamily="2" charset="0"/>
            </a:endParaRPr>
          </a:p>
          <a:p>
            <a:pPr marL="622300" lvl="1" indent="-441325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D0 : How to </a:t>
            </a:r>
            <a:r>
              <a:rPr lang="en-US" altLang="en-US" b="1" dirty="0" smtClean="0">
                <a:ea typeface="Roboto Bk" pitchFamily="2" charset="0"/>
              </a:rPr>
              <a:t>integrate PrEP </a:t>
            </a:r>
            <a:r>
              <a:rPr lang="en-US" altLang="en-US" b="1" dirty="0">
                <a:ea typeface="Roboto Bk" pitchFamily="2" charset="0"/>
              </a:rPr>
              <a:t>to your life ?</a:t>
            </a:r>
          </a:p>
          <a:p>
            <a:pPr marL="622300" lvl="1" indent="-441325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M1 : What risks </a:t>
            </a:r>
            <a:r>
              <a:rPr lang="en-US" altLang="en-US" b="1" dirty="0" smtClean="0">
                <a:ea typeface="Roboto Bk" pitchFamily="2" charset="0"/>
              </a:rPr>
              <a:t>can </a:t>
            </a:r>
            <a:r>
              <a:rPr lang="en-US" altLang="en-US" b="1" dirty="0">
                <a:ea typeface="Roboto Bk" pitchFamily="2" charset="0"/>
              </a:rPr>
              <a:t>you identifying in your sex life?</a:t>
            </a:r>
          </a:p>
          <a:p>
            <a:pPr marL="622300" lvl="1" indent="-441325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fr-FR" altLang="en-US" b="1" dirty="0">
                <a:ea typeface="Roboto Bk" pitchFamily="2" charset="0"/>
              </a:rPr>
              <a:t>M3 : </a:t>
            </a:r>
            <a:r>
              <a:rPr lang="en-US" altLang="en-US" b="1" dirty="0">
                <a:ea typeface="Roboto Bk" pitchFamily="2" charset="0"/>
              </a:rPr>
              <a:t>Is your sex life as fulfilling as you would like?</a:t>
            </a:r>
            <a:endParaRPr lang="fr-FR" altLang="en-US" b="1" dirty="0">
              <a:ea typeface="Roboto Bk" pitchFamily="2" charset="0"/>
            </a:endParaRPr>
          </a:p>
          <a:p>
            <a:pPr marL="622300" lvl="1" indent="-441325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fr-FR" altLang="en-US" b="1" dirty="0">
                <a:ea typeface="Roboto Bk" pitchFamily="2" charset="0"/>
              </a:rPr>
              <a:t>M6 : </a:t>
            </a:r>
            <a:r>
              <a:rPr lang="en-US" altLang="en-US" b="1" dirty="0">
                <a:ea typeface="Roboto Bk" pitchFamily="2" charset="0"/>
              </a:rPr>
              <a:t>What has changed since you started PrEP 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67" y="2732819"/>
            <a:ext cx="1802417" cy="793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65351"/>
            <a:ext cx="2592288" cy="14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Integration of peer workers (PW) in PrEP follow up</a:t>
            </a:r>
          </a:p>
        </p:txBody>
      </p:sp>
      <p:sp>
        <p:nvSpPr>
          <p:cNvPr id="5" name="Flèche droite rayée 4"/>
          <p:cNvSpPr/>
          <p:nvPr/>
        </p:nvSpPr>
        <p:spPr>
          <a:xfrm>
            <a:off x="-63500" y="1700808"/>
            <a:ext cx="9099996" cy="4608512"/>
          </a:xfrm>
          <a:prstGeom prst="stripedRightArrow">
            <a:avLst>
              <a:gd name="adj1" fmla="val 50000"/>
              <a:gd name="adj2" fmla="val 2960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17"/>
          <p:cNvGrpSpPr/>
          <p:nvPr/>
        </p:nvGrpSpPr>
        <p:grpSpPr>
          <a:xfrm>
            <a:off x="1983681" y="2924944"/>
            <a:ext cx="3917845" cy="2153505"/>
            <a:chOff x="1907704" y="4221088"/>
            <a:chExt cx="5184576" cy="187220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907704" y="4221088"/>
              <a:ext cx="5184576" cy="18722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195736" y="4221088"/>
              <a:ext cx="2253236" cy="294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Visit to the center</a:t>
              </a: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2051720" y="3263498"/>
            <a:ext cx="3781598" cy="1749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92944" y="2924944"/>
            <a:ext cx="347408" cy="2153505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Self support groups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824992" y="2924944"/>
            <a:ext cx="347408" cy="2153505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Enhanced counseling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77766" y="2276872"/>
            <a:ext cx="70625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PrEP path for Prévenir study participants –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every 3 months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7767" y="2913214"/>
            <a:ext cx="1218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Before visit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68669" y="292494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After visit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36248" y="3399326"/>
            <a:ext cx="383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US" sz="1400" dirty="0"/>
              <a:t>Doctor :	STIs &amp; PrEP follow up consultation</a:t>
            </a:r>
          </a:p>
          <a:p>
            <a:pPr>
              <a:tabLst>
                <a:tab pos="1435100" algn="l"/>
              </a:tabLst>
            </a:pPr>
            <a:r>
              <a:rPr lang="fr-FR" sz="1400" dirty="0"/>
              <a:t>	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36248" y="3810350"/>
            <a:ext cx="3737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en-US" sz="1400" dirty="0"/>
              <a:t>Nurse :	Blood samples / STI Treatments</a:t>
            </a:r>
          </a:p>
          <a:p>
            <a:pPr>
              <a:tabLst>
                <a:tab pos="1077913" algn="l"/>
              </a:tabLst>
            </a:pPr>
            <a:r>
              <a:rPr lang="en-US" sz="1400" dirty="0"/>
              <a:t>	Vaccinations / </a:t>
            </a:r>
            <a:r>
              <a:rPr lang="en-US" sz="1400" dirty="0">
                <a:solidFill>
                  <a:srgbClr val="C00000"/>
                </a:solidFill>
              </a:rPr>
              <a:t>next appointment</a:t>
            </a:r>
          </a:p>
        </p:txBody>
      </p:sp>
      <p:sp>
        <p:nvSpPr>
          <p:cNvPr id="17" name="Flèche droite rayée 16"/>
          <p:cNvSpPr/>
          <p:nvPr/>
        </p:nvSpPr>
        <p:spPr>
          <a:xfrm>
            <a:off x="0" y="5220816"/>
            <a:ext cx="9036496" cy="1016496"/>
          </a:xfrm>
          <a:prstGeom prst="stripedRightArrow">
            <a:avLst>
              <a:gd name="adj1" fmla="val 50000"/>
              <a:gd name="adj2" fmla="val 2960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3528" y="5569495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5100" algn="l"/>
              </a:tabLst>
            </a:pPr>
            <a:r>
              <a:rPr lang="en-US" sz="1400" b="1" dirty="0" smtClean="0">
                <a:solidFill>
                  <a:srgbClr val="C00000"/>
                </a:solidFill>
              </a:rPr>
              <a:t>Around the clock availability </a:t>
            </a:r>
            <a:r>
              <a:rPr lang="en-US" sz="1400" b="1" dirty="0">
                <a:solidFill>
                  <a:srgbClr val="C00000"/>
                </a:solidFill>
              </a:rPr>
              <a:t>= </a:t>
            </a:r>
            <a:r>
              <a:rPr lang="en-US" sz="1400" b="1" dirty="0" smtClean="0">
                <a:solidFill>
                  <a:srgbClr val="C00000"/>
                </a:solidFill>
              </a:rPr>
              <a:t>PW  </a:t>
            </a:r>
            <a:r>
              <a:rPr lang="en-US" sz="1400" b="1" dirty="0">
                <a:solidFill>
                  <a:srgbClr val="C00000"/>
                </a:solidFill>
              </a:rPr>
              <a:t>phone + PW text messages (SMS, WhatsApp) + PW emails + SIS (PEP at night)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64543" y="4382700"/>
            <a:ext cx="3567979" cy="479542"/>
          </a:xfrm>
          <a:prstGeom prst="rect">
            <a:avLst/>
          </a:prstGeom>
        </p:spPr>
        <p:txBody>
          <a:bodyPr vert="horz" wrap="none" lIns="72000" tIns="0" rIns="0" bIns="0" rtlCol="0" anchor="t" anchorCtr="0">
            <a:noAutofit/>
          </a:bodyPr>
          <a:lstStyle/>
          <a:p>
            <a:pPr>
              <a:tabLst>
                <a:tab pos="1435100" algn="l"/>
              </a:tabLst>
            </a:pPr>
            <a:r>
              <a:rPr lang="en-US" sz="1400" b="1" dirty="0">
                <a:solidFill>
                  <a:srgbClr val="C00000"/>
                </a:solidFill>
              </a:rPr>
              <a:t>Peer</a:t>
            </a:r>
          </a:p>
          <a:p>
            <a:pPr>
              <a:tabLst>
                <a:tab pos="1077913" algn="l"/>
              </a:tabLst>
            </a:pPr>
            <a:r>
              <a:rPr lang="en-US" sz="1400" b="1" dirty="0">
                <a:solidFill>
                  <a:srgbClr val="C00000"/>
                </a:solidFill>
              </a:rPr>
              <a:t>workers :	Brief Sexual health counseling</a:t>
            </a:r>
          </a:p>
          <a:p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38484" y="3483005"/>
            <a:ext cx="1135183" cy="12849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7800" indent="-88900">
              <a:spcBef>
                <a:spcPts val="300"/>
              </a:spcBef>
              <a:buFontTx/>
              <a:buChar char="-"/>
            </a:pPr>
            <a:r>
              <a:rPr lang="en-US" sz="1400" dirty="0"/>
              <a:t>biological check-up</a:t>
            </a:r>
          </a:p>
          <a:p>
            <a:pPr marL="177800" indent="-88900">
              <a:spcBef>
                <a:spcPts val="300"/>
              </a:spcBef>
              <a:buFontTx/>
              <a:buChar char="-"/>
            </a:pPr>
            <a:r>
              <a:rPr lang="en-US" sz="1400" dirty="0"/>
              <a:t>STIs Test</a:t>
            </a:r>
          </a:p>
          <a:p>
            <a:pPr marL="177800" indent="-88900">
              <a:spcBef>
                <a:spcPts val="600"/>
              </a:spcBef>
              <a:buFontTx/>
              <a:buChar char="-"/>
            </a:pPr>
            <a:r>
              <a:rPr lang="en-US" sz="1400" dirty="0"/>
              <a:t>Tests results</a:t>
            </a:r>
          </a:p>
          <a:p>
            <a:pPr marL="285750" indent="-285750" algn="ctr">
              <a:buFontTx/>
              <a:buChar char="-"/>
            </a:pP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84415" y="3635405"/>
            <a:ext cx="1135183" cy="8156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7800" indent="-88900">
              <a:spcBef>
                <a:spcPts val="600"/>
              </a:spcBef>
              <a:buFontTx/>
              <a:buChar char="-"/>
            </a:pPr>
            <a:r>
              <a:rPr lang="en-US" sz="1400" dirty="0"/>
              <a:t>Pharmacy</a:t>
            </a:r>
          </a:p>
          <a:p>
            <a:pPr marL="177800" indent="-88900">
              <a:spcBef>
                <a:spcPts val="600"/>
              </a:spcBef>
              <a:buFontTx/>
              <a:buChar char="-"/>
            </a:pPr>
            <a:r>
              <a:rPr lang="en-US" sz="1400" dirty="0"/>
              <a:t>Billing</a:t>
            </a:r>
          </a:p>
          <a:p>
            <a:pPr marL="285750" indent="-285750" algn="ctr">
              <a:buFontTx/>
              <a:buChar char="-"/>
            </a:pP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237196" y="3303212"/>
            <a:ext cx="347408" cy="1443044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Social media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7" y="1174407"/>
            <a:ext cx="2858112" cy="16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Peer </a:t>
            </a:r>
            <a:r>
              <a:rPr lang="en-GB" sz="3200" dirty="0" smtClean="0"/>
              <a:t>workers’ </a:t>
            </a:r>
            <a:r>
              <a:rPr lang="en-GB" sz="3200" dirty="0"/>
              <a:t>posture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700" dirty="0"/>
              <a:t>Professional posture</a:t>
            </a:r>
          </a:p>
          <a:p>
            <a:pPr marL="457200" indent="-457200">
              <a:spcBef>
                <a:spcPts val="12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700" dirty="0"/>
              <a:t>Closer professional distance than the </a:t>
            </a:r>
            <a:r>
              <a:rPr lang="en-US" altLang="en-US" sz="2700" dirty="0" smtClean="0"/>
              <a:t>medical professionals</a:t>
            </a:r>
            <a:endParaRPr lang="en-US" altLang="en-US" sz="2700" dirty="0"/>
          </a:p>
          <a:p>
            <a:pPr marL="457200" indent="-457200">
              <a:spcBef>
                <a:spcPts val="12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700" spc="-60" dirty="0"/>
              <a:t>Making use of </a:t>
            </a:r>
            <a:r>
              <a:rPr lang="en-US" altLang="en-US" sz="2700" spc="-60" dirty="0" smtClean="0"/>
              <a:t>his/her </a:t>
            </a:r>
            <a:r>
              <a:rPr lang="en-US" altLang="en-US" sz="2700" spc="-60" dirty="0"/>
              <a:t>personal and community experience</a:t>
            </a:r>
          </a:p>
          <a:p>
            <a:pPr marL="457200" indent="-457200">
              <a:spcBef>
                <a:spcPts val="12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700" dirty="0"/>
              <a:t>Use of informal </a:t>
            </a:r>
            <a:r>
              <a:rPr lang="en-US" altLang="en-US" sz="2700" dirty="0" smtClean="0"/>
              <a:t>language &amp; “</a:t>
            </a:r>
            <a:r>
              <a:rPr lang="en-US" altLang="en-US" sz="2700" dirty="0" err="1" smtClean="0"/>
              <a:t>tutoiement</a:t>
            </a:r>
            <a:r>
              <a:rPr lang="en-US" altLang="en-US" sz="2700" dirty="0" smtClean="0"/>
              <a:t>”</a:t>
            </a:r>
            <a:endParaRPr lang="en-US" altLang="en-US" sz="2700" dirty="0"/>
          </a:p>
          <a:p>
            <a:pPr marL="0" indent="0" algn="ctr">
              <a:spcBef>
                <a:spcPts val="3000"/>
              </a:spcBef>
              <a:buClr>
                <a:srgbClr val="D90011"/>
              </a:buClr>
              <a:buNone/>
            </a:pPr>
            <a:r>
              <a:rPr lang="en-US" altLang="en-US" sz="2800" b="1" dirty="0">
                <a:ea typeface="Roboto Bk" pitchFamily="2" charset="0"/>
              </a:rPr>
              <a:t>Empower not educate</a:t>
            </a:r>
          </a:p>
          <a:p>
            <a:pPr marL="0" indent="0" algn="ctr">
              <a:spcBef>
                <a:spcPts val="1200"/>
              </a:spcBef>
              <a:buClr>
                <a:srgbClr val="D90011"/>
              </a:buClr>
              <a:buNone/>
            </a:pPr>
            <a:r>
              <a:rPr lang="en-US" altLang="en-US" sz="2800" b="1" dirty="0" smtClean="0">
                <a:ea typeface="Roboto Bk" pitchFamily="2" charset="0"/>
              </a:rPr>
              <a:t>Acting as bridge </a:t>
            </a:r>
            <a:r>
              <a:rPr lang="en-US" altLang="en-US" sz="2800" b="1" dirty="0">
                <a:ea typeface="Roboto Bk" pitchFamily="2" charset="0"/>
              </a:rPr>
              <a:t>between health/care/medical and daily life/communities</a:t>
            </a:r>
            <a:endParaRPr lang="en-US" altLang="en-US" sz="3200" b="1" dirty="0"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GB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8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PrEP program </a:t>
            </a:r>
            <a:r>
              <a:rPr lang="en-GB" sz="3200" dirty="0" smtClean="0"/>
              <a:t>limitations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PrEP users are just a small proportion of STI vulnerable populations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b="1" dirty="0"/>
              <a:t>PrEP users lose </a:t>
            </a:r>
            <a:r>
              <a:rPr lang="en-US" b="1" dirty="0" smtClean="0"/>
              <a:t>the benefits </a:t>
            </a:r>
            <a:r>
              <a:rPr lang="en-US" b="1" dirty="0"/>
              <a:t>of STI regular testing when they stop using PrEP</a:t>
            </a:r>
            <a:endParaRPr lang="en-US" altLang="en-US" b="1" dirty="0"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 smtClean="0">
                <a:ea typeface="Roboto Bk" pitchFamily="2" charset="0"/>
              </a:rPr>
              <a:t>Peer workers not funded outside of research settings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 smtClean="0">
                <a:ea typeface="Roboto Bk" pitchFamily="2" charset="0"/>
              </a:rPr>
              <a:t>Too many PrEP sites = remote counseling (phone &amp; video)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 smtClean="0">
                <a:ea typeface="Roboto Bk" pitchFamily="2" charset="0"/>
              </a:rPr>
              <a:t>Lack </a:t>
            </a:r>
            <a:r>
              <a:rPr lang="en-US" altLang="en-US" b="1" dirty="0">
                <a:ea typeface="Roboto Bk" pitchFamily="2" charset="0"/>
              </a:rPr>
              <a:t>of sexual education is a major burden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>
                <a:ea typeface="Roboto Bk" pitchFamily="2" charset="0"/>
              </a:rPr>
              <a:t>Not everyone </a:t>
            </a:r>
            <a:r>
              <a:rPr lang="en-US" altLang="en-US" b="1" dirty="0" smtClean="0">
                <a:ea typeface="Roboto Bk" pitchFamily="2" charset="0"/>
              </a:rPr>
              <a:t>wants/needs/is </a:t>
            </a:r>
            <a:r>
              <a:rPr lang="en-US" altLang="en-US" b="1" dirty="0">
                <a:ea typeface="Roboto Bk" pitchFamily="2" charset="0"/>
              </a:rPr>
              <a:t>ready to use PrEP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b="1" dirty="0" smtClean="0">
                <a:ea typeface="Roboto Bk" pitchFamily="2" charset="0"/>
              </a:rPr>
              <a:t>Outside </a:t>
            </a:r>
            <a:r>
              <a:rPr lang="en-US" altLang="en-US" b="1" dirty="0">
                <a:ea typeface="Roboto Bk" pitchFamily="2" charset="0"/>
              </a:rPr>
              <a:t>of PrEP </a:t>
            </a:r>
            <a:r>
              <a:rPr lang="en-US" altLang="en-US" b="1" dirty="0" smtClean="0">
                <a:ea typeface="Roboto Bk" pitchFamily="2" charset="0"/>
              </a:rPr>
              <a:t>follow up = </a:t>
            </a:r>
            <a:r>
              <a:rPr lang="en-US" altLang="en-US" b="1" dirty="0">
                <a:ea typeface="Roboto Bk" pitchFamily="2" charset="0"/>
              </a:rPr>
              <a:t>symptom driven consultations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GB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Difficulties to access proper</a:t>
            </a:r>
            <a:br>
              <a:rPr lang="en-GB" sz="3200" dirty="0"/>
            </a:br>
            <a:r>
              <a:rPr lang="en-GB" sz="3200" dirty="0"/>
              <a:t>sexual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Satisfaction survey</a:t>
            </a:r>
          </a:p>
          <a:p>
            <a:pPr marL="0" lvl="0" indent="0">
              <a:buNone/>
            </a:pPr>
            <a:r>
              <a:rPr lang="en-US" dirty="0"/>
              <a:t>about AIDES rapid HIV testing program</a:t>
            </a:r>
          </a:p>
          <a:p>
            <a:pPr marL="0" lvl="0" indent="0">
              <a:buNone/>
            </a:pPr>
            <a:r>
              <a:rPr lang="en-US" dirty="0"/>
              <a:t>841 participants (7 - 20 October 2013)</a:t>
            </a:r>
          </a:p>
          <a:p>
            <a:pPr marL="0" lvl="0" indent="0">
              <a:buNone/>
            </a:pPr>
            <a:endParaRPr lang="en-US" dirty="0"/>
          </a:p>
          <a:p>
            <a:pPr marL="450850" lvl="1" indent="-36988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b="1" dirty="0">
                <a:ea typeface="Roboto Bk" pitchFamily="2" charset="0"/>
              </a:rPr>
              <a:t>85,1 % wish for STI information</a:t>
            </a:r>
          </a:p>
          <a:p>
            <a:pPr marL="79375" lvl="1" indent="0">
              <a:spcBef>
                <a:spcPts val="0"/>
              </a:spcBef>
              <a:buClr>
                <a:srgbClr val="D90011"/>
              </a:buClr>
              <a:buNone/>
              <a:tabLst>
                <a:tab pos="450850" algn="l"/>
              </a:tabLst>
            </a:pPr>
            <a:r>
              <a:rPr lang="en-US" b="1" dirty="0">
                <a:ea typeface="Roboto Bk" pitchFamily="2" charset="0"/>
              </a:rPr>
              <a:t>	</a:t>
            </a:r>
            <a:r>
              <a:rPr lang="en-US" dirty="0">
                <a:ea typeface="Roboto Bk" pitchFamily="2" charset="0"/>
              </a:rPr>
              <a:t>when they get tested for HIV</a:t>
            </a:r>
          </a:p>
          <a:p>
            <a:pPr marL="450850" lvl="1" indent="-36988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b="1" dirty="0">
                <a:ea typeface="Roboto Bk" pitchFamily="2" charset="0"/>
              </a:rPr>
              <a:t>64 % of women </a:t>
            </a:r>
            <a:r>
              <a:rPr lang="en-US" dirty="0">
                <a:ea typeface="Roboto Bk" pitchFamily="2" charset="0"/>
              </a:rPr>
              <a:t>wish for information</a:t>
            </a:r>
          </a:p>
          <a:p>
            <a:pPr marL="79375" lvl="1" indent="0">
              <a:spcBef>
                <a:spcPts val="0"/>
              </a:spcBef>
              <a:buClr>
                <a:srgbClr val="D90011"/>
              </a:buClr>
              <a:buNone/>
              <a:tabLst>
                <a:tab pos="450850" algn="l"/>
              </a:tabLst>
            </a:pPr>
            <a:r>
              <a:rPr lang="en-US" dirty="0">
                <a:ea typeface="Roboto Bk" pitchFamily="2" charset="0"/>
              </a:rPr>
              <a:t>	about</a:t>
            </a:r>
            <a:r>
              <a:rPr lang="en-US" b="1" dirty="0">
                <a:ea typeface="Roboto Bk" pitchFamily="2" charset="0"/>
              </a:rPr>
              <a:t> contraception and abortion</a:t>
            </a:r>
          </a:p>
          <a:p>
            <a:pPr marL="450850" lvl="1" indent="-36988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b="1" dirty="0">
                <a:ea typeface="Roboto Bk" pitchFamily="2" charset="0"/>
              </a:rPr>
              <a:t>73,3 % of migrant women </a:t>
            </a:r>
            <a:r>
              <a:rPr lang="en-US" dirty="0">
                <a:ea typeface="Roboto Bk" pitchFamily="2" charset="0"/>
              </a:rPr>
              <a:t>wish for</a:t>
            </a:r>
          </a:p>
          <a:p>
            <a:pPr marL="79375" lvl="1" indent="0">
              <a:spcBef>
                <a:spcPts val="0"/>
              </a:spcBef>
              <a:buClr>
                <a:srgbClr val="D90011"/>
              </a:buClr>
              <a:buNone/>
              <a:tabLst>
                <a:tab pos="450850" algn="l"/>
              </a:tabLst>
            </a:pPr>
            <a:r>
              <a:rPr lang="en-US" dirty="0">
                <a:ea typeface="Roboto Bk" pitchFamily="2" charset="0"/>
              </a:rPr>
              <a:t>	information about</a:t>
            </a:r>
            <a:r>
              <a:rPr lang="en-US" b="1" dirty="0">
                <a:ea typeface="Roboto Bk" pitchFamily="2" charset="0"/>
              </a:rPr>
              <a:t> contraception</a:t>
            </a:r>
          </a:p>
          <a:p>
            <a:pPr marL="450850" lvl="1" indent="-369888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b="1" dirty="0">
                <a:ea typeface="Roboto Bk" pitchFamily="2" charset="0"/>
              </a:rPr>
              <a:t>58 % of migrant MSM </a:t>
            </a:r>
            <a:r>
              <a:rPr lang="en-US" dirty="0">
                <a:ea typeface="Roboto Bk" pitchFamily="2" charset="0"/>
              </a:rPr>
              <a:t>wish for information</a:t>
            </a:r>
          </a:p>
          <a:p>
            <a:pPr marL="79375" lvl="1" indent="0">
              <a:spcBef>
                <a:spcPts val="0"/>
              </a:spcBef>
              <a:buClr>
                <a:srgbClr val="D90011"/>
              </a:buClr>
              <a:buNone/>
              <a:tabLst>
                <a:tab pos="450850" algn="l"/>
              </a:tabLst>
            </a:pPr>
            <a:r>
              <a:rPr lang="en-US" dirty="0">
                <a:ea typeface="Roboto Bk" pitchFamily="2" charset="0"/>
              </a:rPr>
              <a:t>	about </a:t>
            </a:r>
            <a:r>
              <a:rPr lang="en-US" b="1" dirty="0">
                <a:ea typeface="Roboto Bk" pitchFamily="2" charset="0"/>
              </a:rPr>
              <a:t>anal health </a:t>
            </a:r>
            <a:r>
              <a:rPr lang="en-US" dirty="0">
                <a:ea typeface="Roboto Bk" pitchFamily="2" charset="0"/>
              </a:rPr>
              <a:t>(49,3 % for French born MSM)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GB" b="1" dirty="0">
              <a:latin typeface="Roboto Bk" pitchFamily="2" charset="0"/>
              <a:ea typeface="Roboto Bk" pitchFamily="2" charset="0"/>
            </a:endParaRPr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74466"/>
            <a:ext cx="2592288" cy="36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0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Difficulties to access proper sexual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39"/>
            <a:ext cx="9143998" cy="4392489"/>
          </a:xfrm>
        </p:spPr>
        <p:txBody>
          <a:bodyPr>
            <a:normAutofit/>
          </a:bodyPr>
          <a:lstStyle/>
          <a:p>
            <a:pPr marL="623888" lvl="1" indent="-360363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600" dirty="0">
                <a:ea typeface="Roboto Bk" pitchFamily="2" charset="0"/>
              </a:rPr>
              <a:t>Finding </a:t>
            </a:r>
            <a:r>
              <a:rPr lang="en-US" altLang="en-US" sz="2600" b="1" dirty="0">
                <a:ea typeface="Roboto Bk" pitchFamily="2" charset="0"/>
              </a:rPr>
              <a:t>friendly and respectful health care providers</a:t>
            </a:r>
          </a:p>
          <a:p>
            <a:pPr marL="623888" lvl="1" indent="-360363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600" dirty="0">
                <a:ea typeface="Roboto Bk" pitchFamily="2" charset="0"/>
              </a:rPr>
              <a:t>Identifying</a:t>
            </a:r>
            <a:r>
              <a:rPr lang="en-US" altLang="en-US" sz="2600" b="1" dirty="0">
                <a:ea typeface="Roboto Bk" pitchFamily="2" charset="0"/>
              </a:rPr>
              <a:t> resources </a:t>
            </a:r>
            <a:r>
              <a:rPr lang="en-US" altLang="en-US" sz="2600" dirty="0">
                <a:ea typeface="Roboto Bk" pitchFamily="2" charset="0"/>
              </a:rPr>
              <a:t>(professionals, structures)</a:t>
            </a:r>
          </a:p>
          <a:p>
            <a:pPr marL="623888" lvl="1" indent="-360363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600" dirty="0">
                <a:ea typeface="Roboto Bk" pitchFamily="2" charset="0"/>
              </a:rPr>
              <a:t>Lack of access to </a:t>
            </a:r>
            <a:r>
              <a:rPr lang="en-US" altLang="en-US" sz="2600" b="1" dirty="0">
                <a:ea typeface="Roboto Bk" pitchFamily="2" charset="0"/>
              </a:rPr>
              <a:t>de-medicalized rapid STI tests </a:t>
            </a:r>
            <a:r>
              <a:rPr lang="en-US" altLang="en-US" sz="2600" dirty="0" smtClean="0">
                <a:ea typeface="Roboto Bk" pitchFamily="2" charset="0"/>
              </a:rPr>
              <a:t>(syphilis</a:t>
            </a:r>
            <a:r>
              <a:rPr lang="en-US" altLang="en-US" sz="2600" dirty="0">
                <a:ea typeface="Roboto Bk" pitchFamily="2" charset="0"/>
              </a:rPr>
              <a:t>, </a:t>
            </a:r>
            <a:r>
              <a:rPr lang="en-US" altLang="en-US" sz="2600" dirty="0" smtClean="0">
                <a:ea typeface="Roboto Bk" pitchFamily="2" charset="0"/>
              </a:rPr>
              <a:t>gonorrhea</a:t>
            </a:r>
            <a:r>
              <a:rPr lang="en-US" altLang="en-US" sz="2600" dirty="0">
                <a:ea typeface="Roboto Bk" pitchFamily="2" charset="0"/>
              </a:rPr>
              <a:t>, chlamydia) &amp; home test or home self-sampling</a:t>
            </a:r>
          </a:p>
          <a:p>
            <a:pPr marL="623888" lvl="1" indent="-360363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600" b="1" dirty="0">
                <a:ea typeface="Roboto Bk" pitchFamily="2" charset="0"/>
              </a:rPr>
              <a:t>Lack </a:t>
            </a:r>
            <a:r>
              <a:rPr lang="en-US" altLang="en-US" sz="2600" b="1" dirty="0" smtClean="0">
                <a:ea typeface="Roboto Bk" pitchFamily="2" charset="0"/>
              </a:rPr>
              <a:t>of regular </a:t>
            </a:r>
            <a:r>
              <a:rPr lang="en-US" altLang="en-US" sz="2600" b="1" dirty="0">
                <a:ea typeface="Roboto Bk" pitchFamily="2" charset="0"/>
              </a:rPr>
              <a:t>proctology and </a:t>
            </a:r>
            <a:r>
              <a:rPr lang="en-US" altLang="en-US" sz="2600" b="1" dirty="0" smtClean="0">
                <a:ea typeface="Roboto Bk" pitchFamily="2" charset="0"/>
              </a:rPr>
              <a:t>gynecology </a:t>
            </a:r>
            <a:r>
              <a:rPr lang="en-US" altLang="en-US" sz="2600" b="1" dirty="0">
                <a:ea typeface="Roboto Bk" pitchFamily="2" charset="0"/>
              </a:rPr>
              <a:t>exams</a:t>
            </a:r>
          </a:p>
          <a:p>
            <a:pPr marL="623888" lvl="1" indent="-360363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r>
              <a:rPr lang="en-US" altLang="en-US" sz="2600" b="1" dirty="0">
                <a:ea typeface="Roboto Bk" pitchFamily="2" charset="0"/>
              </a:rPr>
              <a:t>Promoting vaccination (HPV, </a:t>
            </a:r>
            <a:r>
              <a:rPr lang="en-US" altLang="en-US" sz="2600" b="1" dirty="0" err="1">
                <a:ea typeface="Roboto Bk" pitchFamily="2" charset="0"/>
              </a:rPr>
              <a:t>Hep</a:t>
            </a:r>
            <a:r>
              <a:rPr lang="en-US" altLang="en-US" sz="2600" b="1" dirty="0">
                <a:ea typeface="Roboto Bk" pitchFamily="2" charset="0"/>
              </a:rPr>
              <a:t> A, B… E ?, other)</a:t>
            </a: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US" altLang="en-US" b="1" dirty="0">
              <a:latin typeface="Roboto Bk" pitchFamily="2" charset="0"/>
              <a:ea typeface="Roboto Bk" pitchFamily="2" charset="0"/>
            </a:endParaRPr>
          </a:p>
          <a:p>
            <a:pPr marL="857250" lvl="1" indent="-457200">
              <a:spcBef>
                <a:spcPts val="1800"/>
              </a:spcBef>
              <a:buClr>
                <a:srgbClr val="D90011"/>
              </a:buClr>
              <a:buFont typeface="Arial" panose="020B0604020202020204" pitchFamily="34" charset="0"/>
              <a:buChar char="►"/>
            </a:pPr>
            <a:endParaRPr lang="en-GB" b="1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7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1352</Words>
  <Application>Microsoft Office PowerPoint</Application>
  <PresentationFormat>On-screen Show (4:3)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Roboto Bk</vt:lpstr>
      <vt:lpstr>Office Theme</vt:lpstr>
      <vt:lpstr>Promoting sexual health through community education and activism  How community involvement could improve sexual health access &amp; STI test regularity</vt:lpstr>
      <vt:lpstr>Context</vt:lpstr>
      <vt:lpstr>PrEP and STIs management</vt:lpstr>
      <vt:lpstr>Community-based sexual health counseling program in PrEP settings</vt:lpstr>
      <vt:lpstr>Integration of peer workers (PW) in PrEP follow up</vt:lpstr>
      <vt:lpstr>Peer workers’ posture</vt:lpstr>
      <vt:lpstr>PrEP program limitations</vt:lpstr>
      <vt:lpstr>Difficulties to access proper sexual health care</vt:lpstr>
      <vt:lpstr>Difficulties to access proper sexual health care</vt:lpstr>
      <vt:lpstr>Developing accessible sexual heath  programs</vt:lpstr>
      <vt:lpstr>Advocating for diversified answers and tools</vt:lpstr>
      <vt:lpstr>Developing complementary solutions</vt:lpstr>
      <vt:lpstr>Acknowledgments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Saal</cp:lastModifiedBy>
  <cp:revision>111</cp:revision>
  <cp:lastPrinted>2018-07-19T14:58:24Z</cp:lastPrinted>
  <dcterms:created xsi:type="dcterms:W3CDTF">2015-07-06T08:16:27Z</dcterms:created>
  <dcterms:modified xsi:type="dcterms:W3CDTF">2018-07-21T11:42:09Z</dcterms:modified>
</cp:coreProperties>
</file>